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50" d="100"/>
          <a:sy n="50" d="100"/>
        </p:scale>
        <p:origin x="311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EE870B00-10CE-1641-94A4-7306AE8FC196}"/>
              </a:ext>
            </a:extLst>
          </p:cNvPr>
          <p:cNvSpPr txBox="1"/>
          <p:nvPr userDrawn="1"/>
        </p:nvSpPr>
        <p:spPr>
          <a:xfrm>
            <a:off x="1377228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41BE595A-2B39-F046-9E43-FFFD789F0460}"/>
              </a:ext>
            </a:extLst>
          </p:cNvPr>
          <p:cNvSpPr txBox="1"/>
          <p:nvPr userDrawn="1"/>
        </p:nvSpPr>
        <p:spPr>
          <a:xfrm>
            <a:off x="1377228" y="559413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5D955C34-77F2-4647-99A5-27A6384B7140}"/>
              </a:ext>
            </a:extLst>
          </p:cNvPr>
          <p:cNvSpPr txBox="1"/>
          <p:nvPr userDrawn="1"/>
        </p:nvSpPr>
        <p:spPr>
          <a:xfrm>
            <a:off x="7997103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CDE5CCF6-A10C-B641-9D5C-4D162A5A06FD}"/>
              </a:ext>
            </a:extLst>
          </p:cNvPr>
          <p:cNvSpPr txBox="1"/>
          <p:nvPr userDrawn="1"/>
        </p:nvSpPr>
        <p:spPr>
          <a:xfrm>
            <a:off x="7997103" y="5596041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31C6526A-41DC-4D45-BE97-3ECDCEFC7E5C}"/>
              </a:ext>
            </a:extLst>
          </p:cNvPr>
          <p:cNvSpPr txBox="1"/>
          <p:nvPr userDrawn="1"/>
        </p:nvSpPr>
        <p:spPr>
          <a:xfrm>
            <a:off x="1489623" y="756619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B52A29F0-BEBF-764C-9774-7973BC0A6256}"/>
              </a:ext>
            </a:extLst>
          </p:cNvPr>
          <p:cNvSpPr txBox="1"/>
          <p:nvPr userDrawn="1"/>
        </p:nvSpPr>
        <p:spPr>
          <a:xfrm>
            <a:off x="8109498" y="760010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28D188C4-9302-D14D-9319-E155A6B68118}"/>
              </a:ext>
            </a:extLst>
          </p:cNvPr>
          <p:cNvSpPr txBox="1"/>
          <p:nvPr userDrawn="1"/>
        </p:nvSpPr>
        <p:spPr>
          <a:xfrm>
            <a:off x="1489623" y="9641499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47FA8121-2FC0-3C44-9735-C30FEF732998}"/>
              </a:ext>
            </a:extLst>
          </p:cNvPr>
          <p:cNvSpPr txBox="1"/>
          <p:nvPr userDrawn="1"/>
        </p:nvSpPr>
        <p:spPr>
          <a:xfrm>
            <a:off x="8109498" y="965483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BAF52141-1BD6-6647-BEE7-81A8D405D0DC}"/>
              </a:ext>
            </a:extLst>
          </p:cNvPr>
          <p:cNvSpPr txBox="1"/>
          <p:nvPr userDrawn="1"/>
        </p:nvSpPr>
        <p:spPr>
          <a:xfrm>
            <a:off x="1489623" y="1154459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43F0FAD0-A7B8-EA42-87F7-81B2DB2A22AD}"/>
              </a:ext>
            </a:extLst>
          </p:cNvPr>
          <p:cNvSpPr txBox="1"/>
          <p:nvPr userDrawn="1"/>
        </p:nvSpPr>
        <p:spPr>
          <a:xfrm>
            <a:off x="8109498" y="11544975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7975CAF-E46F-2146-A09B-05E42AB5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331935A-F3D2-7945-B4D2-75DD62813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14484511-6E0E-AE46-89B7-307003976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A8DF7AD-C705-1144-8217-65167262D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CAADAC6D-1E17-A047-ADAE-F1F33CE13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E72D035-513B-B24A-B68A-A16D6D296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471BDEE-01BC-BB4F-B8C8-175B4A3AA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807A3845-F846-9B49-9B9A-565E03FE99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5F853164-F295-D248-9FA5-D775C8EBF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hyperlink" Target="tel:01305%2020653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D9501-697D-BC4E-97F5-2D01A5415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244" y="4080794"/>
            <a:ext cx="3105150" cy="153888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the post 16 options available and have made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the importance of budgeting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aware of employment rights and responsibilities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the common features of a </a:t>
            </a:r>
            <a:r>
              <a:rPr lang="en-US" dirty="0" err="1"/>
              <a:t>payslip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UK taxes and benefits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financial risks and how to protect yourself against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able to work as part of a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4CE-0CA9-634B-A363-AAF8C8DA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0772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aware of the options available after Year 11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define my own skills, qualities and interests (LMI)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what personal branding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the application process for a job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how people prepare for an interview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what a personal statement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how to create a CV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CBC9B-5B15-7044-B079-60DD7B6E9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2574" y="4074423"/>
            <a:ext cx="3105150" cy="169277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Green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Apprenticeship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My Money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1-1 careers advisor meetings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Employer Encounters (Portland Prison / Construction and Bricklaying / </a:t>
            </a:r>
            <a:r>
              <a:rPr lang="en-US" dirty="0" err="1"/>
              <a:t>Buddens</a:t>
            </a:r>
            <a:r>
              <a:rPr lang="en-US" dirty="0"/>
              <a:t> Rockley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Post 16 Encounters (Weymouth College / Kingston </a:t>
            </a:r>
            <a:r>
              <a:rPr lang="en-US" dirty="0" err="1"/>
              <a:t>Maurward</a:t>
            </a:r>
            <a:r>
              <a:rPr lang="en-US" dirty="0"/>
              <a:t> / SWRAC/ Rockley College / Bournemouth Uni) 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8C5B9-C3CC-3A44-BBD3-9D9988CF4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6900" y="6018313"/>
            <a:ext cx="3746500" cy="184665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Green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Apprenticeship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My Money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1-1 careers advisor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Experience of Work place – work experience / DCH / Chesil Wildlife Centre / Tumbledown Farm)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Employer Encounters (Rockley Watersports / DCC taster day / NHS Health and Social Care)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Post 16 encounters (Bournemouth University / Ask Apprenticeships / Weymouth College)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Careers College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A7922-A9A5-5343-9BCF-986314E69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01523" y="10449400"/>
            <a:ext cx="3105150" cy="10772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Green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Apprenticeship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My Money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STEM Robot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Employer encounters meet a plumber!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Employer encounters meet an author!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8A4EA4-D049-B448-A720-AA270B880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5356" y="2091222"/>
            <a:ext cx="4646575" cy="615553"/>
          </a:xfrm>
        </p:spPr>
        <p:txBody>
          <a:bodyPr/>
          <a:lstStyle/>
          <a:p>
            <a:r>
              <a:rPr lang="en-GB" dirty="0"/>
              <a:t>Compass Learning Centre is committed to delivering a Careers Education, Information, Advice and Guidance (CEIAG) programme which will help all pupils to develop the skills and knowledge they need to make the right choices for their future.   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28A1C4-FE6E-444D-9889-C7FE24D572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Kate Jennings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482615-2CA1-5A47-A53C-65201CFEAB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94700" y="2173358"/>
            <a:ext cx="1676400" cy="307777"/>
          </a:xfrm>
        </p:spPr>
        <p:txBody>
          <a:bodyPr/>
          <a:lstStyle/>
          <a:p>
            <a:r>
              <a:rPr lang="en-US" dirty="0"/>
              <a:t>k.Jennings@compass.dorset.sch.uk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392AC4-1827-694D-A04F-513A6926AC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b="1" dirty="0">
                <a:hlinkClick r:id="rId2"/>
              </a:rPr>
              <a:t>01305 206530</a:t>
            </a:r>
            <a:endParaRPr lang="en-US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1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2024/25 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Compass Learning Centre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08100" y="11441394"/>
            <a:ext cx="1447800" cy="596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785100" y="9513285"/>
            <a:ext cx="1447800" cy="596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928029" y="9483738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KS3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28029" y="11525250"/>
            <a:ext cx="1447800" cy="596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989253" y="9577971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KS3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39079" y="9636465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KS3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2A7FC-2914-0845-93F9-3E83B0425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449" y="10420872"/>
            <a:ext cx="3105150" cy="307776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able to set SMART targets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know where to look for careers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able to identify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able to describe personal qualities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able to identify personal and social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the meaning of the word career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able to describe how feelings change in times of transition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think about potential careers and focus on interests and preferences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aware of what </a:t>
            </a:r>
            <a:r>
              <a:rPr lang="en-US" dirty="0" err="1"/>
              <a:t>Labour</a:t>
            </a:r>
            <a:r>
              <a:rPr lang="en-US" dirty="0"/>
              <a:t> Market Information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able to identify different job sectors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what is needed for decision making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the value of gaining qualifications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able to identify employability skills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public transport and timetables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the difference between wants and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how to create a budget and save for an event / purchase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98A1-4D2E-7844-B4B6-29DD9E9D4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53888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what is meant by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different industries in the UK (LMI)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the importance of transferable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UK businesses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the terms equality, diversity and stereotyping and what this means in the workplace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the term ‘enterprise’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what is meant by ‘value for money’ and to be able to look for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understand how advertising works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902F2D-6E69-0D42-817A-F99FD155E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1005" y="8046315"/>
            <a:ext cx="3111550" cy="200054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Green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Apprenticeship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My Money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1-1 careers advisor meetings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Careers Festival at Kingston </a:t>
            </a:r>
            <a:r>
              <a:rPr lang="en-US" dirty="0" err="1"/>
              <a:t>Maurward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Post 16 Encounters –Weymouth College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Careers College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Employer </a:t>
            </a:r>
            <a:r>
              <a:rPr lang="en-US" dirty="0" err="1"/>
              <a:t>Encouters</a:t>
            </a:r>
            <a:r>
              <a:rPr lang="en-US" dirty="0"/>
              <a:t> = Police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Experience of work place – Fire Station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5ba34b-9a30-4824-aecd-ff18daa24d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FEBC7F8DA4D843AD6A3122D037B7B0" ma:contentTypeVersion="13" ma:contentTypeDescription="Create a new document." ma:contentTypeScope="" ma:versionID="a5b922d1ad20da2e6852b07a1570b77f">
  <xsd:schema xmlns:xsd="http://www.w3.org/2001/XMLSchema" xmlns:xs="http://www.w3.org/2001/XMLSchema" xmlns:p="http://schemas.microsoft.com/office/2006/metadata/properties" xmlns:ns3="b75ba34b-9a30-4824-aecd-ff18daa24d1a" xmlns:ns4="3053c128-b9a5-4f19-9637-3f54afb22e19" targetNamespace="http://schemas.microsoft.com/office/2006/metadata/properties" ma:root="true" ma:fieldsID="3c507aba11e226980b2c3a68e9521f3c" ns3:_="" ns4:_="">
    <xsd:import namespace="b75ba34b-9a30-4824-aecd-ff18daa24d1a"/>
    <xsd:import namespace="3053c128-b9a5-4f19-9637-3f54afb22e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ba34b-9a30-4824-aecd-ff18daa24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3c128-b9a5-4f19-9637-3f54afb22e1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8EE7FE-43A3-4791-BC6E-213D105EA2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5518C1-2562-4DBF-87D3-99F9EEB5CE06}">
  <ds:schemaRefs>
    <ds:schemaRef ds:uri="http://schemas.microsoft.com/office/2006/documentManagement/types"/>
    <ds:schemaRef ds:uri="3053c128-b9a5-4f19-9637-3f54afb22e19"/>
    <ds:schemaRef ds:uri="http://purl.org/dc/elements/1.1/"/>
    <ds:schemaRef ds:uri="http://schemas.openxmlformats.org/package/2006/metadata/core-properties"/>
    <ds:schemaRef ds:uri="b75ba34b-9a30-4824-aecd-ff18daa24d1a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6A88C0-591E-4957-8F1B-F6CA178F36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5ba34b-9a30-4824-aecd-ff18daa24d1a"/>
    <ds:schemaRef ds:uri="3053c128-b9a5-4f19-9637-3f54afb22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587</Words>
  <Application>Microsoft Office PowerPoint</Application>
  <PresentationFormat>Custom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Mark Fisher</cp:lastModifiedBy>
  <cp:revision>12</cp:revision>
  <dcterms:created xsi:type="dcterms:W3CDTF">2020-04-16T08:53:31Z</dcterms:created>
  <dcterms:modified xsi:type="dcterms:W3CDTF">2024-09-23T10:52:51Z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  <property fmtid="{D5CDD505-2E9C-101B-9397-08002B2CF9AE}" pid="5" name="ContentTypeId">
    <vt:lpwstr>0x0101008BFEBC7F8DA4D843AD6A3122D037B7B0</vt:lpwstr>
  </property>
</Properties>
</file>